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8" r:id="rId2"/>
    <p:sldId id="531" r:id="rId3"/>
    <p:sldId id="323" r:id="rId4"/>
    <p:sldId id="324" r:id="rId5"/>
    <p:sldId id="325" r:id="rId6"/>
    <p:sldId id="355" r:id="rId7"/>
    <p:sldId id="326" r:id="rId8"/>
    <p:sldId id="356" r:id="rId9"/>
    <p:sldId id="327" r:id="rId10"/>
    <p:sldId id="330" r:id="rId11"/>
    <p:sldId id="333" r:id="rId12"/>
    <p:sldId id="334" r:id="rId13"/>
    <p:sldId id="335" r:id="rId14"/>
    <p:sldId id="339" r:id="rId15"/>
    <p:sldId id="347" r:id="rId16"/>
    <p:sldId id="341" r:id="rId17"/>
    <p:sldId id="342" r:id="rId18"/>
    <p:sldId id="345" r:id="rId19"/>
    <p:sldId id="346" r:id="rId20"/>
    <p:sldId id="349" r:id="rId21"/>
    <p:sldId id="360" r:id="rId22"/>
    <p:sldId id="353" r:id="rId23"/>
    <p:sldId id="533" r:id="rId24"/>
    <p:sldId id="359" r:id="rId25"/>
    <p:sldId id="358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la matrice</a:t>
            </a:r>
          </a:p>
          <a:p>
            <a:r>
              <a:rPr lang="fr-FR" dirty="0"/>
              <a:t>Soit la fenêtre</a:t>
            </a:r>
          </a:p>
          <a:p>
            <a:endParaRPr lang="fr-FR" dirty="0"/>
          </a:p>
          <a:p>
            <a:r>
              <a:rPr lang="fr-FR" dirty="0"/>
              <a:t>La convolution donne </a:t>
            </a:r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41" y="1277937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03" y="2612292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23" y="3451347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28" y="139481"/>
            <a:ext cx="4112104" cy="675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819144" cy="4351338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67" y="1690688"/>
            <a:ext cx="7433533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('relu'))</a:t>
            </a:r>
          </a:p>
          <a:p>
            <a:r>
              <a:rPr lang="fr-FR" dirty="0"/>
              <a:t>L’activation relu sur une matrice fonctionne comme pour un layer normal</a:t>
            </a:r>
          </a:p>
          <a:p>
            <a:pPr lvl="1"/>
            <a:r>
              <a:rPr lang="fr-FR" dirty="0"/>
              <a:t>C’est un filtre passe haut</a:t>
            </a:r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203" y="36449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concept important du traitement d'image ou de signal est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signal 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Chaque rectangle peut être vu comme une tuile</a:t>
            </a:r>
          </a:p>
          <a:p>
            <a:pPr lvl="1"/>
            <a:r>
              <a:rPr lang="fr-FR" dirty="0"/>
              <a:t>Le signal en sortie de tuile est défini en fonction des valeurs prises par les différents pixels de la tuile.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est la méthode utilisée pour la compression des images</a:t>
            </a:r>
          </a:p>
          <a:p>
            <a:pPr lvl="2"/>
            <a:r>
              <a:rPr lang="fr-FR" dirty="0"/>
              <a:t>JPEG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Pooling</a:t>
            </a:r>
            <a:r>
              <a:rPr lang="fr-FR" dirty="0"/>
              <a:t> Max 2x2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856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+ Relu +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L'enchainement des 3 </a:t>
            </a:r>
            <a:r>
              <a:rPr lang="fr-FR" dirty="0" err="1"/>
              <a:t>layers</a:t>
            </a:r>
            <a:r>
              <a:rPr lang="fr-FR" dirty="0"/>
              <a:t> donnent des bons résultats</a:t>
            </a:r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de neurones </a:t>
            </a:r>
            <a:r>
              <a:rPr lang="fr-FR" dirty="0" err="1"/>
              <a:t>convolutifs</a:t>
            </a:r>
            <a:r>
              <a:rPr lang="fr-FR" dirty="0"/>
              <a:t> (CNN) est un type de réseau de neurones artificiels acycliques</a:t>
            </a:r>
          </a:p>
          <a:p>
            <a:pPr lvl="1"/>
            <a:r>
              <a:rPr lang="fr-FR" dirty="0"/>
              <a:t>Le motif de connexion entre les neurones est inspiré par le cortex visuel des animaux</a:t>
            </a:r>
          </a:p>
          <a:p>
            <a:pPr lvl="1"/>
            <a:r>
              <a:rPr lang="fr-FR" dirty="0"/>
              <a:t>Les neurones de cette région du cerveau sont arrangés de sorte qu'ils correspondent à des régions qui se chevauchent lors du pavage du champ visuel</a:t>
            </a:r>
          </a:p>
          <a:p>
            <a:pPr lvl="1"/>
            <a:r>
              <a:rPr lang="fr-FR" dirty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2" y="4509121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profond enchaine les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87" y="2636913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réseaux très profonds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pré-entrainés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Keras</a:t>
            </a:r>
            <a:r>
              <a:rPr lang="fr-FR" dirty="0"/>
              <a:t> fournit des modèles pré-entrainés</a:t>
            </a:r>
          </a:p>
          <a:p>
            <a:pPr lvl="1"/>
            <a:r>
              <a:rPr lang="fr-FR" dirty="0" err="1"/>
              <a:t>Xception</a:t>
            </a:r>
            <a:endParaRPr lang="fr-FR" dirty="0"/>
          </a:p>
          <a:p>
            <a:pPr lvl="1"/>
            <a:r>
              <a:rPr lang="fr-FR" dirty="0"/>
              <a:t>VGG16</a:t>
            </a:r>
          </a:p>
          <a:p>
            <a:pPr lvl="1"/>
            <a:r>
              <a:rPr lang="fr-FR" dirty="0"/>
              <a:t>VGG19</a:t>
            </a:r>
          </a:p>
          <a:p>
            <a:pPr lvl="1"/>
            <a:r>
              <a:rPr lang="fr-FR" dirty="0"/>
              <a:t>ResNet50</a:t>
            </a:r>
          </a:p>
          <a:p>
            <a:pPr lvl="1"/>
            <a:r>
              <a:rPr lang="fr-FR" dirty="0"/>
              <a:t>InceptionV3</a:t>
            </a:r>
          </a:p>
          <a:p>
            <a:pPr lvl="1"/>
            <a:r>
              <a:rPr lang="fr-FR" dirty="0"/>
              <a:t>InceptionResNetV2</a:t>
            </a:r>
          </a:p>
          <a:p>
            <a:pPr lvl="1"/>
            <a:r>
              <a:rPr lang="fr-FR" dirty="0" err="1"/>
              <a:t>MobileNet</a:t>
            </a:r>
            <a:endParaRPr lang="fr-FR" dirty="0"/>
          </a:p>
          <a:p>
            <a:pPr lvl="1"/>
            <a:r>
              <a:rPr lang="fr-FR" dirty="0" err="1"/>
              <a:t>DenseNet</a:t>
            </a:r>
            <a:endParaRPr lang="fr-FR" dirty="0"/>
          </a:p>
          <a:p>
            <a:pPr lvl="1"/>
            <a:r>
              <a:rPr lang="fr-FR" dirty="0" err="1"/>
              <a:t>NASNet</a:t>
            </a:r>
            <a:endParaRPr lang="fr-FR" dirty="0"/>
          </a:p>
          <a:p>
            <a:pPr lvl="1"/>
            <a:r>
              <a:rPr lang="fr-FR" dirty="0"/>
              <a:t>MobileNetV2</a:t>
            </a:r>
          </a:p>
        </p:txBody>
      </p:sp>
    </p:spTree>
    <p:extLst>
      <p:ext uri="{BB962C8B-B14F-4D97-AF65-F5344CB8AC3E}">
        <p14:creationId xmlns:p14="http://schemas.microsoft.com/office/powerpoint/2010/main" val="4222831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 premier </a:t>
            </a:r>
            <a:r>
              <a:rPr lang="fr-FR" dirty="0" err="1"/>
              <a:t>Deep</a:t>
            </a:r>
            <a:r>
              <a:rPr lang="fr-FR" dirty="0"/>
              <a:t> Network : VGG16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VGG16 est un modèle </a:t>
            </a:r>
            <a:r>
              <a:rPr lang="fr-FR" dirty="0" err="1"/>
              <a:t>Keras</a:t>
            </a:r>
            <a:r>
              <a:rPr lang="fr-FR" dirty="0"/>
              <a:t> de traitement d'image pré-entrainé depuis </a:t>
            </a:r>
            <a:r>
              <a:rPr lang="fr-FR" dirty="0" err="1"/>
              <a:t>ImageNet</a:t>
            </a:r>
            <a:r>
              <a:rPr lang="fr-FR" dirty="0"/>
              <a:t> avec 1000 catégories</a:t>
            </a:r>
          </a:p>
          <a:p>
            <a:endParaRPr lang="fr-FR" dirty="0"/>
          </a:p>
        </p:txBody>
      </p:sp>
      <p:pic>
        <p:nvPicPr>
          <p:cNvPr id="1026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524126"/>
            <a:ext cx="6984776" cy="39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48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Inception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Google</a:t>
            </a:r>
          </a:p>
          <a:p>
            <a:r>
              <a:rPr lang="fr-FR" dirty="0"/>
              <a:t>2016</a:t>
            </a:r>
          </a:p>
          <a:p>
            <a:r>
              <a:rPr lang="fr-FR" dirty="0"/>
              <a:t>Non séquentiel</a:t>
            </a:r>
          </a:p>
        </p:txBody>
      </p:sp>
      <p:pic>
        <p:nvPicPr>
          <p:cNvPr id="3074" name="Picture 2" descr="https://miro.medium.com/max/798/1*63ZlzSqS851I3nW89PUVl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924945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9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Residual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sauter un layer</a:t>
            </a:r>
          </a:p>
        </p:txBody>
      </p:sp>
      <p:pic>
        <p:nvPicPr>
          <p:cNvPr id="6146" name="Picture 2" descr="Résultat de recherche d'images pour &quot;resnet deep learn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2204864"/>
            <a:ext cx="2601092" cy="367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35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modèles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128038"/>
            <a:ext cx="6552728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6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MobileNet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des réseaux </a:t>
            </a:r>
            <a:r>
              <a:rPr lang="fr-FR" dirty="0" err="1"/>
              <a:t>MobileNet</a:t>
            </a:r>
            <a:r>
              <a:rPr lang="fr-FR" dirty="0"/>
              <a:t> est d’abaisser le nombre de poids pour accélérer l’inférence</a:t>
            </a:r>
          </a:p>
          <a:p>
            <a:r>
              <a:rPr lang="fr-FR" dirty="0"/>
              <a:t>Fonctionne sur des mobiles</a:t>
            </a:r>
          </a:p>
        </p:txBody>
      </p:sp>
      <p:pic>
        <p:nvPicPr>
          <p:cNvPr id="8194" name="Picture 2" descr="Résultat de recherche d'images pour &quot;mobilenet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2276872"/>
            <a:ext cx="3379576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73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  <a:p>
            <a:r>
              <a:rPr lang="fr-FR" dirty="0"/>
              <a:t>Expert en compression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9" y="2204865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2160FF2-0BF2-4106-A896-800BF909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38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05" y="2627084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88" y="4463663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2152650" y="222646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Passage de l'image aux données</a:t>
            </a:r>
          </a:p>
          <a:p>
            <a:r>
              <a:rPr lang="fr-FR" sz="2100" dirty="0"/>
              <a:t>ML : par mesure</a:t>
            </a:r>
          </a:p>
          <a:p>
            <a:r>
              <a:rPr lang="fr-FR" sz="2100" dirty="0"/>
              <a:t>DL : automatique</a:t>
            </a:r>
          </a:p>
          <a:p>
            <a:endParaRPr lang="fr-FR" sz="2100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01" y="857251"/>
            <a:ext cx="3189901" cy="31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3465649"/>
            <a:ext cx="9143999" cy="24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3429001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11824" y="2700049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20519</TotalTime>
  <Words>549</Words>
  <Application>Microsoft Office PowerPoint</Application>
  <PresentationFormat>Grand écran</PresentationFormat>
  <Paragraphs>111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Yann Le Cun</vt:lpstr>
      <vt:lpstr>Convulational Neural Network</vt:lpstr>
      <vt:lpstr>ML vs DL</vt:lpstr>
      <vt:lpstr>Cancer du sein</vt:lpstr>
      <vt:lpstr>Deep Learning</vt:lpstr>
      <vt:lpstr>ML vs DL</vt:lpstr>
      <vt:lpstr>But</vt:lpstr>
      <vt:lpstr>Exemple de convolution</vt:lpstr>
      <vt:lpstr>Exemple</vt:lpstr>
      <vt:lpstr>Le kernel</vt:lpstr>
      <vt:lpstr>Relu</vt:lpstr>
      <vt:lpstr>Pooling</vt:lpstr>
      <vt:lpstr>CNN + Relu + Pooling</vt:lpstr>
      <vt:lpstr>Réseaux convolutifs</vt:lpstr>
      <vt:lpstr>CNN</vt:lpstr>
      <vt:lpstr>Deep Network</vt:lpstr>
      <vt:lpstr>Exemple CNN</vt:lpstr>
      <vt:lpstr>Modèles pré-entrainés</vt:lpstr>
      <vt:lpstr>Mon premier Deep Network : VGG16</vt:lpstr>
      <vt:lpstr>Inception</vt:lpstr>
      <vt:lpstr>Residual Network</vt:lpstr>
      <vt:lpstr>Liste des modèles Keras</vt:lpstr>
      <vt:lpstr>MobileNet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199</cp:revision>
  <dcterms:created xsi:type="dcterms:W3CDTF">2022-01-03T13:45:22Z</dcterms:created>
  <dcterms:modified xsi:type="dcterms:W3CDTF">2023-12-13T22:57:11Z</dcterms:modified>
</cp:coreProperties>
</file>